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1" r:id="rId3"/>
    <p:sldId id="288" r:id="rId4"/>
    <p:sldId id="289" r:id="rId5"/>
    <p:sldId id="293" r:id="rId6"/>
    <p:sldId id="295" r:id="rId7"/>
    <p:sldId id="296" r:id="rId8"/>
    <p:sldId id="297" r:id="rId9"/>
    <p:sldId id="30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84" d="100"/>
          <a:sy n="84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3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5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1774">
              <a:defRPr/>
            </a:pPr>
            <a:r>
              <a:rPr lang="en-US" dirty="0"/>
              <a:t>This template can be used as a starter file for presenting training materials in a group setting.</a:t>
            </a:r>
          </a:p>
          <a:p>
            <a:endParaRPr lang="en-US" dirty="0"/>
          </a:p>
          <a:p>
            <a:pPr lvl="0"/>
            <a:r>
              <a:rPr lang="en-US" b="1" dirty="0"/>
              <a:t>Sections</a:t>
            </a:r>
            <a:endParaRPr lang="en-US" dirty="0"/>
          </a:p>
          <a:p>
            <a:pPr lvl="0"/>
            <a:r>
              <a:rPr lang="en-US" dirty="0"/>
              <a:t>Right-click on a slide to add sections. Sections can help to organize your slides or facilitate collaboration between multiple authors.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Notes</a:t>
            </a:r>
          </a:p>
          <a:p>
            <a:pPr lvl="0"/>
            <a:r>
              <a:rPr lang="en-US" dirty="0"/>
              <a:t>Use the Notes section for delivery notes or to provide additional details for the audience. View these notes in Presentation View during your presentation. </a:t>
            </a:r>
          </a:p>
          <a:p>
            <a:pPr lvl="0">
              <a:buFontTx/>
              <a:buNone/>
            </a:pPr>
            <a:r>
              <a:rPr lang="en-US" dirty="0"/>
              <a:t>Keep in mind the font size (important for accessibility, visibility, videotaping, and online production)</a:t>
            </a:r>
          </a:p>
          <a:p>
            <a:pPr lvl="0"/>
            <a:endParaRPr lang="en-US" dirty="0"/>
          </a:p>
          <a:p>
            <a:pPr lvl="0">
              <a:buFontTx/>
              <a:buNone/>
            </a:pPr>
            <a:r>
              <a:rPr lang="en-US" b="1" dirty="0"/>
              <a:t>Coordinated colors </a:t>
            </a:r>
          </a:p>
          <a:p>
            <a:pPr lvl="0">
              <a:buFontTx/>
              <a:buNone/>
            </a:pPr>
            <a:r>
              <a:rPr lang="en-US" dirty="0"/>
              <a:t>Pay particular attention to the graphs, charts, and text boxes. </a:t>
            </a:r>
          </a:p>
          <a:p>
            <a:pPr lvl="0"/>
            <a:r>
              <a:rPr lang="en-US" dirty="0"/>
              <a:t>Consider that attendees will print in black and white or </a:t>
            </a:r>
            <a:r>
              <a:rPr lang="en-US" dirty="0" err="1"/>
              <a:t>grayscale</a:t>
            </a:r>
            <a:r>
              <a:rPr lang="en-US" dirty="0"/>
              <a:t>. Run a test print to make sure your colors work when printed in pure black and white and </a:t>
            </a:r>
            <a:r>
              <a:rPr lang="en-US" dirty="0" err="1"/>
              <a:t>grayscale</a:t>
            </a:r>
            <a:r>
              <a:rPr lang="en-US" dirty="0"/>
              <a:t>.</a:t>
            </a:r>
          </a:p>
          <a:p>
            <a:pPr lvl="0">
              <a:buFontTx/>
              <a:buNone/>
            </a:pPr>
            <a:endParaRPr lang="en-US" dirty="0"/>
          </a:p>
          <a:p>
            <a:pPr lvl="0">
              <a:buFontTx/>
              <a:buNone/>
            </a:pPr>
            <a:r>
              <a:rPr lang="en-US" b="1" dirty="0"/>
              <a:t>Graphics, tables, and graphs</a:t>
            </a:r>
          </a:p>
          <a:p>
            <a:pPr lvl="0"/>
            <a:r>
              <a:rPr lang="en-US" dirty="0"/>
              <a:t>Keep it simple: If possible, use consistent, non-distracting styles and colors.</a:t>
            </a:r>
          </a:p>
          <a:p>
            <a:pPr lvl="0"/>
            <a:r>
              <a:rPr lang="en-US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Give a brief overview of the presentation.</a:t>
            </a:r>
            <a:r>
              <a:rPr lang="en-US" baseline="0" dirty="0"/>
              <a:t> D</a:t>
            </a:r>
            <a:r>
              <a:rPr lang="en-US" dirty="0"/>
              <a:t>escribe the major focus of the presentation and why it is important.</a:t>
            </a:r>
          </a:p>
          <a:p>
            <a:pPr>
              <a:lnSpc>
                <a:spcPct val="80000"/>
              </a:lnSpc>
            </a:pPr>
            <a:r>
              <a:rPr lang="en-US" dirty="0"/>
              <a:t>Introduce each of the major topics.</a:t>
            </a:r>
          </a:p>
          <a:p>
            <a:r>
              <a:rPr lang="en-US" dirty="0"/>
              <a:t>To provide a road map for the audience, you</a:t>
            </a:r>
            <a:r>
              <a:rPr lang="en-US" baseline="0" dirty="0"/>
              <a:t> can </a:t>
            </a:r>
            <a:r>
              <a:rPr lang="en-US" dirty="0"/>
              <a:t>repeat this Overview slide throughout the presentation, highlighting the particular topic you will discuss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Company Logo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8/14/2017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76400" y="1219200"/>
            <a:ext cx="7094624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Updated Survey Results of DOE Accelerators D&amp;D Activities</a:t>
            </a:r>
            <a:br>
              <a:rPr lang="en-US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62400" y="4038600"/>
            <a:ext cx="4772528" cy="1600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+mn-lt"/>
              </a:rPr>
              <a:t>Scott Davis, DOE OS</a:t>
            </a:r>
          </a:p>
          <a:p>
            <a:r>
              <a:rPr lang="en-US" sz="2400" dirty="0">
                <a:latin typeface="+mn-lt"/>
              </a:rPr>
              <a:t>Craig Fish, LLNL</a:t>
            </a:r>
          </a:p>
          <a:p>
            <a:r>
              <a:rPr lang="en-US" sz="2400" dirty="0">
                <a:latin typeface="+mn-lt"/>
              </a:rPr>
              <a:t>Gail Mattson, BNL</a:t>
            </a:r>
          </a:p>
          <a:p>
            <a:r>
              <a:rPr lang="en-US" sz="2400" dirty="0">
                <a:latin typeface="+mn-lt"/>
              </a:rPr>
              <a:t>August 16, 2017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Development of Survey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Purpose:</a:t>
            </a:r>
          </a:p>
          <a:p>
            <a:pPr marL="347663" lvl="1" indent="0">
              <a:buNone/>
            </a:pPr>
            <a:r>
              <a:rPr lang="en-US" dirty="0"/>
              <a:t>To obtain updated information for DOE Accelerator Sites regarding D&amp;D activities associated with accelerator(s) past, present and future</a:t>
            </a:r>
          </a:p>
          <a:p>
            <a:pPr lvl="1"/>
            <a:r>
              <a:rPr lang="en-US" dirty="0"/>
              <a:t>Based on feedback from last year, refined the survey from nine questions to just five questions </a:t>
            </a:r>
          </a:p>
          <a:p>
            <a:pPr lvl="1"/>
            <a:r>
              <a:rPr lang="en-US" dirty="0"/>
              <a:t>Revised from an online survey format to a Word.doc.</a:t>
            </a:r>
          </a:p>
          <a:p>
            <a:pPr lvl="1"/>
            <a:r>
              <a:rPr lang="en-US" dirty="0"/>
              <a:t>Sent out on June 30, 2017 and closed July 21, 2017, then extended to August 4, 2017.</a:t>
            </a:r>
          </a:p>
          <a:p>
            <a:pPr lvl="1"/>
            <a:r>
              <a:rPr lang="en-US" dirty="0"/>
              <a:t>David Freeman sent to everyone on the Accelerator Safety community email distribution list representing all 10 DOE sites.</a:t>
            </a:r>
          </a:p>
          <a:p>
            <a:pPr lvl="1"/>
            <a:r>
              <a:rPr lang="en-US" dirty="0"/>
              <a:t>Received input (some partial and some more complete) now from 9 DOE sites.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you going to do with all of this information?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77200" cy="42973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this session we wanted to identify the number of accelerator facilities that were headed for D&amp;D, had been through some D&amp;D, or the amount of reuse we have accomplished with the community.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have put a considerable amount of effort into defining these processes and we need to capture the level of effort and potential costs savings to the Department and communicate this to Senior Management.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Based upon the results of our D&amp;D effort, do we need more guidance, contract language, funding, recognition of success to ensure we can continue to successfully D&amp;D these facilities.  Scorecard!</a:t>
            </a:r>
          </a:p>
        </p:txBody>
      </p:sp>
    </p:spTree>
    <p:extLst>
      <p:ext uri="{BB962C8B-B14F-4D97-AF65-F5344CB8AC3E}">
        <p14:creationId xmlns:p14="http://schemas.microsoft.com/office/powerpoint/2010/main" val="152515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2000" dirty="0"/>
              <a:t>Question 1 – List past, current, and proposed project involving D&amp;D of accelerator or other rad impacted facilities.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747529"/>
              </p:ext>
            </p:extLst>
          </p:nvPr>
        </p:nvGraphicFramePr>
        <p:xfrm>
          <a:off x="762000" y="1066800"/>
          <a:ext cx="8229600" cy="5471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98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4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1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Current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Proposed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Intense Pulsed Neutron Facility to safe state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Intense Pulsed Neutron Facility D&amp;D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BNL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Linac</a:t>
                      </a:r>
                      <a:r>
                        <a:rPr lang="en-US" sz="1600" dirty="0">
                          <a:effectLst/>
                        </a:rPr>
                        <a:t> A, B, C &amp; D beamlines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Muon g-2 Experiment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AGS Components, NSLS,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JSW Cyclotron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AGS Switchyard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Source Development Lab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EBCO Cyclotron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ERL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ATF</a:t>
                      </a:r>
                      <a:r>
                        <a:rPr lang="en-US" sz="1600" baseline="0" dirty="0">
                          <a:effectLst/>
                        </a:rPr>
                        <a:t> in Bldg 820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FNAL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Tevatron Collider Components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JLAB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12 GeV Upgrade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Double CEBAF Energy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LANL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LBL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LOASIS Predecessors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88” Accelerator Reconfigurations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Town Phase 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Old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Town Phases 2, 3 &amp;4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LLNL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B-865 Advanced Test Accelerator (ATA)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B-175 MARS E-Beam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B-251 Heavy Element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B-280 Pool Reactor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B-292 Neutron Source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ORNL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ORELA?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and HRIBF?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2?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Sandia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Handled as part of waste disposal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SLAC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LCLSII Sectors 0-10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Beam Switch Yard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11</a:t>
                      </a:r>
                      <a:r>
                        <a:rPr lang="en-US" sz="1600" baseline="0" dirty="0">
                          <a:effectLst/>
                        </a:rPr>
                        <a:t> – perhaps 13?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26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34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2000" dirty="0"/>
              <a:t>Question 2 - Extent of activated materials and/or contaminated materials and disposition. Types of wastes that were managed. Activated (volumetric) vs rad contaminated (surface and/or volumetric)?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754648"/>
              </p:ext>
            </p:extLst>
          </p:nvPr>
        </p:nvGraphicFramePr>
        <p:xfrm>
          <a:off x="762001" y="1224153"/>
          <a:ext cx="7152828" cy="52050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9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Waste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Disposition Pathway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Waste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Linac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A, B, C &amp; D beamlines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Muon g-2 Experiment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AGS Components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JSW Cyclotron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Recycled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scrap metal, Reused components,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m3 to NNSS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 m3 to Utah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Muon g-2 Experiment - sent to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FermiLab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m3 </a:t>
                      </a:r>
                      <a:r>
                        <a:rPr lang="en-US" sz="16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Haz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Waste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1760 m3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Industrial Waste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Reused &amp; recycled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JLAB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Scrap metal, concrete,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magnets, beamline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~640 tons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LBL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Rad, Mixed, TPH and PCB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~3000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CYDs sent to NNSS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LLNL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B-865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ATA – majority not rad based on field surveys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Recycling, waiting for scrap metal value to increase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ORELA? and HRIBF?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Sandia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Clearance Surveys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Beam Switch Yard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LCLSII Sectors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0-10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31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077200" cy="1143000"/>
          </a:xfrm>
        </p:spPr>
        <p:txBody>
          <a:bodyPr>
            <a:noAutofit/>
          </a:bodyPr>
          <a:lstStyle/>
          <a:p>
            <a:r>
              <a:rPr lang="en-US" sz="2000" dirty="0"/>
              <a:t>Question 3 - How were cost avoidance or cost recovery objectives achieved; i.e. scrap metal recycling for rad or municipal landfill waste reduction?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617991"/>
              </p:ext>
            </p:extLst>
          </p:nvPr>
        </p:nvGraphicFramePr>
        <p:xfrm>
          <a:off x="914401" y="1143000"/>
          <a:ext cx="7848599" cy="500189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46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 Avoidance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 Recovery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Estimated Replacement Values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Linac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A, B, C &amp; D beamlines - ASER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Muon g-2 Experiment - ASER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AGS Components - ASER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JSW Cyclotron - ASER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Project Reports + ASER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</a:t>
                      </a:r>
                      <a:r>
                        <a:rPr lang="en-US" sz="18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Project Reports + ASER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~$10M in reused concrete</a:t>
                      </a:r>
                      <a:r>
                        <a:rPr lang="en-US" sz="1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shielding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FNAL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JLAB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Storage for decay, Waiver for </a:t>
                      </a:r>
                      <a:r>
                        <a:rPr lang="en-US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radwaste</a:t>
                      </a: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storage limit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LBL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  <a:r>
                        <a:rPr lang="en-US" sz="18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due to strict CA state disposal </a:t>
                      </a:r>
                      <a:r>
                        <a:rPr lang="en-US" sz="1800" baseline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reqmts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LLNL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Attempting to offset labor with sale of recyclable metals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Releasable and recyclable quantities estimated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Sandia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60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77200" cy="1143000"/>
          </a:xfrm>
        </p:spPr>
        <p:txBody>
          <a:bodyPr>
            <a:noAutofit/>
          </a:bodyPr>
          <a:lstStyle/>
          <a:p>
            <a:r>
              <a:rPr lang="en-US" sz="2000" dirty="0"/>
              <a:t>Question 4 - How work (was, is or proposed to be) performed, i.e. in-house resources, subcontracted, or combination.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514470"/>
              </p:ext>
            </p:extLst>
          </p:nvPr>
        </p:nvGraphicFramePr>
        <p:xfrm>
          <a:off x="761999" y="1319530"/>
          <a:ext cx="8229600" cy="49424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0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2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0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In-house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Subcontracted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Combination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IPNS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Linac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A, B, C &amp; D beamlines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AGS Components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JSW Cyclotron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&amp;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SDL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Muon g-2 Experiment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In-house and Subcontractors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JLAB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12 GeV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Upgrade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Demo of SOS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spectrometer and heavy lifting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LBL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Mostly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subcontracted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LLNL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Initial rad surveys and segregation performed by in-house resources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B-865 to be subcontracted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B-175,251,280 &amp; 292 to be handed over to 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Sandia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In-house as part of waste operations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0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35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077200" cy="1143000"/>
          </a:xfrm>
        </p:spPr>
        <p:txBody>
          <a:bodyPr>
            <a:noAutofit/>
          </a:bodyPr>
          <a:lstStyle/>
          <a:p>
            <a:r>
              <a:rPr lang="en-US" sz="2000" dirty="0"/>
              <a:t>Question 5 - Please provide rough order estimates of the D&amp;D costs, and estimates on cost avoidance including reuse and recycling.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993564"/>
              </p:ext>
            </p:extLst>
          </p:nvPr>
        </p:nvGraphicFramePr>
        <p:xfrm>
          <a:off x="761999" y="1319530"/>
          <a:ext cx="8229600" cy="47668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70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2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5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D&amp;D costs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Cost Avoidance/Reuse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Recycled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1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$13M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$10M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BNL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Linac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A, B, C &amp; D beamlines +Muon g-2 Experiment + AGS Components ~$12M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~ $7.4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Linac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A, B, C &amp; D beamlines +Muon g-2 Experiment + AGS Components ~$70M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~ $70M to NSLSII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SDL ~ $3.1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Linac A, B, C &amp; D beamlines +Muon g-2 Experiment + AGS Components ~$2M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NSLS ~ $775K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600 MT/annually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JLAB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!2 GeV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~ $700K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~$4M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48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LBL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Old</a:t>
                      </a: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Town P1 ~ $34M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P2 ~$53M, P3 &amp;4 ~$20M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LLNL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B-175 $16M, B-251 $62M,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B-280 $52M, B-292 $52M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Based</a:t>
                      </a:r>
                      <a:r>
                        <a:rPr lang="en-US" sz="16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on future scrap metal sales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6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ORNL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ORELA? and HRIBF?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Sandia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Part of Waste Disposal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0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SLAC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02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$214.4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$140 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$2.8 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76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847725"/>
            <a:ext cx="4343400" cy="1362075"/>
          </a:xfrm>
        </p:spPr>
        <p:txBody>
          <a:bodyPr>
            <a:normAutofit/>
          </a:bodyPr>
          <a:lstStyle/>
          <a:p>
            <a:r>
              <a:rPr lang="en-US" sz="4400" dirty="0"/>
              <a:t>Next Steps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3124200"/>
            <a:ext cx="7391400" cy="333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/>
              <a:t>Would again like feedback on the questions, potential answers, and use of the data within DOE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/>
              <a:t>Would like feedback on the best way to obtain the requested </a:t>
            </a:r>
            <a:r>
              <a:rPr lang="en-US" sz="2700"/>
              <a:t>information next year</a:t>
            </a:r>
            <a:endParaRPr lang="en-US" sz="27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/>
              <a:t>Looking for several volunteers to work with Scott Davis on this in the future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700" dirty="0"/>
              <a:t>Would like to present an update survey summary report at ASW2018, if not sooner</a:t>
            </a:r>
          </a:p>
        </p:txBody>
      </p:sp>
    </p:spTree>
    <p:extLst>
      <p:ext uri="{BB962C8B-B14F-4D97-AF65-F5344CB8AC3E}">
        <p14:creationId xmlns:p14="http://schemas.microsoft.com/office/powerpoint/2010/main" val="272347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1289</Words>
  <Application>Microsoft Office PowerPoint</Application>
  <PresentationFormat>On-screen Show (4:3)</PresentationFormat>
  <Paragraphs>310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Training</vt:lpstr>
      <vt:lpstr>Updated Survey Results of DOE Accelerators D&amp;D Activities </vt:lpstr>
      <vt:lpstr>Development of Survey</vt:lpstr>
      <vt:lpstr>What are you going to do with all of this information?</vt:lpstr>
      <vt:lpstr>Question 1 – List past, current, and proposed project involving D&amp;D of accelerator or other rad impacted facilities.</vt:lpstr>
      <vt:lpstr>Question 2 - Extent of activated materials and/or contaminated materials and disposition. Types of wastes that were managed. Activated (volumetric) vs rad contaminated (surface and/or volumetric)?</vt:lpstr>
      <vt:lpstr>Question 3 - How were cost avoidance or cost recovery objectives achieved; i.e. scrap metal recycling for rad or municipal landfill waste reduction?</vt:lpstr>
      <vt:lpstr>Question 4 - How work (was, is or proposed to be) performed, i.e. in-house resources, subcontracted, or combination.</vt:lpstr>
      <vt:lpstr>Question 5 - Please provide rough order estimates of the D&amp;D costs, and estimates on cost avoidance including reuse and recycling.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2016-09-16T18:06:51Z</dcterms:created>
  <dcterms:modified xsi:type="dcterms:W3CDTF">2017-08-14T22:55:43Z</dcterms:modified>
</cp:coreProperties>
</file>